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46"/>
  </p:notesMasterIdLst>
  <p:sldIdLst>
    <p:sldId id="256" r:id="rId2"/>
    <p:sldId id="257" r:id="rId3"/>
    <p:sldId id="300" r:id="rId4"/>
    <p:sldId id="301" r:id="rId5"/>
    <p:sldId id="299" r:id="rId6"/>
    <p:sldId id="305" r:id="rId7"/>
    <p:sldId id="306" r:id="rId8"/>
    <p:sldId id="303" r:id="rId9"/>
    <p:sldId id="309" r:id="rId10"/>
    <p:sldId id="308" r:id="rId11"/>
    <p:sldId id="307" r:id="rId12"/>
    <p:sldId id="310" r:id="rId13"/>
    <p:sldId id="312" r:id="rId14"/>
    <p:sldId id="311" r:id="rId15"/>
    <p:sldId id="296" r:id="rId16"/>
    <p:sldId id="302" r:id="rId17"/>
    <p:sldId id="258" r:id="rId18"/>
    <p:sldId id="284" r:id="rId19"/>
    <p:sldId id="262" r:id="rId20"/>
    <p:sldId id="263" r:id="rId21"/>
    <p:sldId id="264" r:id="rId22"/>
    <p:sldId id="265" r:id="rId23"/>
    <p:sldId id="285" r:id="rId24"/>
    <p:sldId id="267" r:id="rId25"/>
    <p:sldId id="268" r:id="rId26"/>
    <p:sldId id="292" r:id="rId27"/>
    <p:sldId id="293" r:id="rId28"/>
    <p:sldId id="269" r:id="rId29"/>
    <p:sldId id="270" r:id="rId30"/>
    <p:sldId id="271" r:id="rId31"/>
    <p:sldId id="272" r:id="rId32"/>
    <p:sldId id="273" r:id="rId33"/>
    <p:sldId id="274" r:id="rId34"/>
    <p:sldId id="275" r:id="rId35"/>
    <p:sldId id="276" r:id="rId36"/>
    <p:sldId id="277" r:id="rId37"/>
    <p:sldId id="278" r:id="rId38"/>
    <p:sldId id="279" r:id="rId39"/>
    <p:sldId id="280" r:id="rId40"/>
    <p:sldId id="281" r:id="rId41"/>
    <p:sldId id="282" r:id="rId42"/>
    <p:sldId id="283" r:id="rId43"/>
    <p:sldId id="286" r:id="rId44"/>
    <p:sldId id="287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304708-2C4C-447F-BEDC-50BDBB30DAA6}" type="datetimeFigureOut">
              <a:rPr lang="en-CA" smtClean="0"/>
              <a:t>27/02/2013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B27A40-5360-485A-90A9-F530F2BB690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03240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 activity before showing points.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CD777B-8FCF-48BF-B177-86A6E57D1A10}" type="slidenum">
              <a:rPr lang="en-CA" smtClean="0"/>
              <a:t>24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58972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2107" y="1905000"/>
            <a:ext cx="6859786" cy="2667000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2107" y="5105400"/>
            <a:ext cx="6859786" cy="10668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grpSp>
        <p:nvGrpSpPr>
          <p:cNvPr id="256" name="line"/>
          <p:cNvGrpSpPr/>
          <p:nvPr/>
        </p:nvGrpSpPr>
        <p:grpSpPr bwMode="invGray">
          <a:xfrm>
            <a:off x="1188982" y="4724400"/>
            <a:ext cx="6475638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7" name="Freef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8" name="Freef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9" name="Freef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0" name="Freef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1" name="Freef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2" name="Freef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3" name="Freef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4" name="Freef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5" name="Freef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6" name="Freef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7" name="Freef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8" name="Freef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9" name="Freef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0" name="Freef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1" name="Freef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2" name="Freef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3" name="Freef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4" name="Freef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5" name="Freef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6" name="Freef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7" name="Freef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8" name="Freef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9" name="Freef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0" name="Freef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1" name="Freef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2" name="Freef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3" name="Freef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4" name="Freef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5" name="Freef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6" name="Freef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7" name="Freef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8" name="Freef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9" name="Freef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0" name="Freef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1" name="Freef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2" name="Freef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3" name="Freef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4" name="Freef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5" name="Freef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2" name="Freef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3" name="Freef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4" name="Freef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5" name="Freef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7" name="Freef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8" name="Freef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9" name="Freef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0" name="Freef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1" name="Freef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2" name="Freef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3" name="Freef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4" name="Freef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7" name="Freef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8" name="Freef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9" name="Freef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0" name="Freef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1" name="Freef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2" name="Freef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3" name="Freef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5" name="Freef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6" name="Freef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7" name="Freef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8" name="Freef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9" name="Freef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0" name="Freef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1" name="Freef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2" name="Freef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3" name="Freef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4" name="Freef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5" name="Freef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6" name="Freef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7" name="Freef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8" name="Freef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9" name="Freef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0" name="Freef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1" name="Freef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2" name="Freef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3" name="Freef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4" name="Freef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5" name="Freef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6" name="Freef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7" name="Freef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8" name="Freef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9" name="Freef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0" name="Freef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1" name="Freef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2" name="Freef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3" name="Freef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4" name="Freef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5" name="Freef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6" name="Freef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7" name="Freef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8" name="Freef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9" name="Freef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0" name="Freef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1" name="Freef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2" name="Freef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3" name="Freef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4" name="Freef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5" name="Freef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6" name="Freef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7" name="Freef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8" name="Freef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9" name="Freef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0" name="Freef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1" name="Freef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2" name="Freef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3" name="Freef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4" name="Freef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5" name="Freef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6" name="Freef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7" name="Freef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8" name="Freef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9" name="Freef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67435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line"/>
          <p:cNvGrpSpPr/>
          <p:nvPr/>
        </p:nvGrpSpPr>
        <p:grpSpPr bwMode="invGray">
          <a:xfrm>
            <a:off x="1142108" y="1514475"/>
            <a:ext cx="7929246" cy="64008"/>
            <a:chOff x="1522413" y="1514475"/>
            <a:chExt cx="10569575" cy="64008"/>
          </a:xfrm>
        </p:grpSpPr>
        <p:sp>
          <p:nvSpPr>
            <p:cNvPr id="8" name="Freeform 7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1956816">
              <a:defRPr/>
            </a:lvl6pPr>
            <a:lvl7pPr marL="1956816">
              <a:defRPr/>
            </a:lvl7pPr>
            <a:lvl8pPr marL="1956816">
              <a:defRPr/>
            </a:lvl8pPr>
            <a:lvl9pPr marL="1956816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EA351-7B94-4273-9F16-52702724EC84}" type="datetimeFigureOut">
              <a:rPr lang="en-CA" smtClean="0"/>
              <a:t>27/02/2013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2D735-0330-403B-B73D-588B37CEF8C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26793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line"/>
          <p:cNvGrpSpPr/>
          <p:nvPr/>
        </p:nvGrpSpPr>
        <p:grpSpPr bwMode="invGray">
          <a:xfrm rot="5400000">
            <a:off x="4338754" y="3480593"/>
            <a:ext cx="6492240" cy="48019"/>
            <a:chOff x="1522413" y="1514475"/>
            <a:chExt cx="10569575" cy="64008"/>
          </a:xfrm>
        </p:grpSpPr>
        <p:sp>
          <p:nvSpPr>
            <p:cNvPr id="8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73233" y="274640"/>
            <a:ext cx="1028968" cy="590174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6128" y="277814"/>
            <a:ext cx="6859787" cy="5898573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EA351-7B94-4273-9F16-52702724EC84}" type="datetimeFigureOut">
              <a:rPr lang="en-CA" smtClean="0"/>
              <a:t>27/02/2013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2D735-0330-403B-B73D-588B37CEF8C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11791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" name="line"/>
          <p:cNvGrpSpPr/>
          <p:nvPr/>
        </p:nvGrpSpPr>
        <p:grpSpPr bwMode="invGray">
          <a:xfrm>
            <a:off x="1142108" y="1514475"/>
            <a:ext cx="7929246" cy="64008"/>
            <a:chOff x="1522413" y="1514475"/>
            <a:chExt cx="10569575" cy="64008"/>
          </a:xfrm>
        </p:grpSpPr>
        <p:sp>
          <p:nvSpPr>
            <p:cNvPr id="168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108" y="274638"/>
            <a:ext cx="6859785" cy="1020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548640">
              <a:defRPr/>
            </a:lvl2pPr>
            <a:lvl3pPr marL="777240">
              <a:defRPr/>
            </a:lvl3pPr>
            <a:lvl4pPr marL="1005840">
              <a:defRPr/>
            </a:lvl4pPr>
            <a:lvl5pPr marL="1234440">
              <a:defRPr/>
            </a:lvl5pPr>
            <a:lvl6pPr marL="1463040">
              <a:defRPr baseline="0"/>
            </a:lvl6pPr>
            <a:lvl7pPr marL="1691640">
              <a:defRPr baseline="0"/>
            </a:lvl7pPr>
            <a:lvl8pPr marL="1920240">
              <a:defRPr baseline="0"/>
            </a:lvl8pPr>
            <a:lvl9pPr marL="2148840"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EA351-7B94-4273-9F16-52702724EC84}" type="datetimeFigureOut">
              <a:rPr lang="en-CA" smtClean="0"/>
              <a:t>27/02/2013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2D735-0330-403B-B73D-588B37CEF8C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14472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5" name="line"/>
          <p:cNvGrpSpPr/>
          <p:nvPr/>
        </p:nvGrpSpPr>
        <p:grpSpPr bwMode="invGray">
          <a:xfrm>
            <a:off x="1188982" y="4724400"/>
            <a:ext cx="6475638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6" name="Freef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7" name="Freef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8" name="Freef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9" name="Freef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0" name="Freef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1" name="Freef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2" name="Freef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3" name="Freef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4" name="Freef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5" name="Freef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6" name="Freef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7" name="Freef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8" name="Freef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9" name="Freef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0" name="Freef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1" name="Freef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2" name="Freef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3" name="Freef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4" name="Freef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5" name="Freef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6" name="Freef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7" name="Freef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8" name="Freef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9" name="Freef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0" name="Freef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1" name="Freef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2" name="Freef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3" name="Freef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4" name="Freef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5" name="Freef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6" name="Freef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7" name="Freef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8" name="Freef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9" name="Freef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0" name="Freef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1" name="Freef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2" name="Freef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3" name="Freef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4" name="Freef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5" name="Freef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2" name="Freef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3" name="Freef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4" name="Freef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5" name="Freef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7" name="Freef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8" name="Freef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9" name="Freef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0" name="Freef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1" name="Freef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2" name="Freef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3" name="Freef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4" name="Freef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7" name="Freef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8" name="Freef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9" name="Freef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0" name="Freef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1" name="Freef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2" name="Freef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3" name="Freef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5" name="Freef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6" name="Freef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7" name="Freef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8" name="Freef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9" name="Freef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0" name="Freef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1" name="Freef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2" name="Freef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3" name="Freef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4" name="Freef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5" name="Freef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6" name="Freef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7" name="Freef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8" name="Freef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9" name="Freef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0" name="Freef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1" name="Freef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2" name="Freef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3" name="Freef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4" name="Freef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5" name="Freef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6" name="Freef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7" name="Freef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8" name="Freef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9" name="Freef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0" name="Freef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1" name="Freef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2" name="Freef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3" name="Freef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4" name="Freef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5" name="Freef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6" name="Freef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7" name="Freef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8" name="Freef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9" name="Freef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0" name="Freef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1" name="Freef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2" name="Freef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3" name="Freef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4" name="Freef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5" name="Freef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6" name="Freef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7" name="Freef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8" name="Freef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9" name="Freef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0" name="Freef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1" name="Freef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2" name="Freef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3" name="Freef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4" name="Freef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5" name="Freef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6" name="Freef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7" name="Freef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8" name="Freef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107" y="1905000"/>
            <a:ext cx="6859786" cy="2667000"/>
          </a:xfrm>
        </p:spPr>
        <p:txBody>
          <a:bodyPr anchor="b">
            <a:noAutofit/>
          </a:bodyPr>
          <a:lstStyle>
            <a:lvl1pPr algn="l">
              <a:defRPr sz="44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2107" y="5102526"/>
            <a:ext cx="6859786" cy="1069675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EA351-7B94-4273-9F16-52702724EC84}" type="datetimeFigureOut">
              <a:rPr lang="en-CA" smtClean="0"/>
              <a:t>27/02/2013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2D735-0330-403B-B73D-588B37CEF8C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5879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" name="line"/>
          <p:cNvGrpSpPr/>
          <p:nvPr/>
        </p:nvGrpSpPr>
        <p:grpSpPr bwMode="invGray">
          <a:xfrm>
            <a:off x="1142108" y="1514475"/>
            <a:ext cx="7929246" cy="64008"/>
            <a:chOff x="1522413" y="1514475"/>
            <a:chExt cx="10569575" cy="64008"/>
          </a:xfrm>
        </p:grpSpPr>
        <p:sp>
          <p:nvSpPr>
            <p:cNvPr id="159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0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1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108" y="274638"/>
            <a:ext cx="6859785" cy="1020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2107" y="1905000"/>
            <a:ext cx="3315563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32" y="1905000"/>
            <a:ext cx="3315562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EA351-7B94-4273-9F16-52702724EC84}" type="datetimeFigureOut">
              <a:rPr lang="en-CA" smtClean="0"/>
              <a:t>27/02/2013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2D735-0330-403B-B73D-588B37CEF8C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8329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0" name="line"/>
          <p:cNvGrpSpPr/>
          <p:nvPr/>
        </p:nvGrpSpPr>
        <p:grpSpPr bwMode="invGray">
          <a:xfrm>
            <a:off x="1142108" y="1514475"/>
            <a:ext cx="7929246" cy="64008"/>
            <a:chOff x="1522413" y="1514475"/>
            <a:chExt cx="10569575" cy="64008"/>
          </a:xfrm>
        </p:grpSpPr>
        <p:sp>
          <p:nvSpPr>
            <p:cNvPr id="161" name="Freeform 16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6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6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3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4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108" y="274638"/>
            <a:ext cx="6859785" cy="102076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2107" y="1905000"/>
            <a:ext cx="3313277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2107" y="2819400"/>
            <a:ext cx="3313277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8616" y="1905000"/>
            <a:ext cx="3313277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8616" y="2819400"/>
            <a:ext cx="3313277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956816"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/>
            </a:lvl8pPr>
            <a:lvl9pPr marL="1956816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EA351-7B94-4273-9F16-52702724EC84}" type="datetimeFigureOut">
              <a:rPr lang="en-CA" smtClean="0"/>
              <a:t>27/02/2013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2D735-0330-403B-B73D-588B37CEF8C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8249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" name="line"/>
          <p:cNvGrpSpPr/>
          <p:nvPr/>
        </p:nvGrpSpPr>
        <p:grpSpPr bwMode="invGray">
          <a:xfrm>
            <a:off x="1142108" y="1514475"/>
            <a:ext cx="7929246" cy="64008"/>
            <a:chOff x="1522413" y="1514475"/>
            <a:chExt cx="10569575" cy="64008"/>
          </a:xfrm>
        </p:grpSpPr>
        <p:sp>
          <p:nvSpPr>
            <p:cNvPr id="157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8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9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0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1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EA351-7B94-4273-9F16-52702724EC84}" type="datetimeFigureOut">
              <a:rPr lang="en-CA" smtClean="0"/>
              <a:t>27/02/2013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2D735-0330-403B-B73D-588B37CEF8C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31561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EA351-7B94-4273-9F16-52702724EC84}" type="datetimeFigureOut">
              <a:rPr lang="en-CA" smtClean="0"/>
              <a:t>27/02/2013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2D735-0330-403B-B73D-588B37CEF8C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0596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5" name="frame"/>
          <p:cNvGrpSpPr/>
          <p:nvPr/>
        </p:nvGrpSpPr>
        <p:grpSpPr bwMode="invGray">
          <a:xfrm>
            <a:off x="3314242" y="1630822"/>
            <a:ext cx="4719500" cy="4575885"/>
            <a:chOff x="4417839" y="1630821"/>
            <a:chExt cx="6291028" cy="4575885"/>
          </a:xfrm>
        </p:grpSpPr>
        <p:grpSp>
          <p:nvGrpSpPr>
            <p:cNvPr id="616" name="Group 615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8" name="Group 76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4" name="Freeform 84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5" name="Freeform 84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6" name="Freeform 84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7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8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9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0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1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2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3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4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5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6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7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8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9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0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1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2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3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4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5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6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7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8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9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0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1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2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3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4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5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6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7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8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9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0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1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2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3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4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5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6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7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8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9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0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1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2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3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4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5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6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7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8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9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0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1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2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3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4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5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6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7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8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9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0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1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2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3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4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5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6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7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9" name="Group 76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70" name="Freeform 76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1" name="Freeform 77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2" name="Freeform 77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3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4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5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6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7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8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9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0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1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2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3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4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5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6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7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8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9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0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1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2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3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4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5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6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7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8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9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0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1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2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3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4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5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6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7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8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9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0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1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2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3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4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5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6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7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8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9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0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1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2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3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4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5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6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7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8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9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0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1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2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3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4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5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6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7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8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9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0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1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2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3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7" name="Group 616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8" name="Group 61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4" name="Freeform 69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5" name="Freeform 69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6" name="Freeform 69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7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8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9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0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1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2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3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4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5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6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7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8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9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0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1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2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3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4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5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6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7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8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9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0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1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2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3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4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5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6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7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8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9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0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1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2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3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4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5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6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7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8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9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0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1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2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3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4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5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6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7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8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9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0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1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2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3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4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5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6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7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8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9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0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1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2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3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4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5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6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7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9" name="Group 61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20" name="Freeform 61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1" name="Freeform 62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2" name="Freeform 62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3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4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5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6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7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8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9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0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1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2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3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4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5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6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7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8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9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0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1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2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3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4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5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6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7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8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9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0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1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2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3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4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5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6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7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8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9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0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1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2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3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4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5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6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7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8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9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0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1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2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3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4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5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6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7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8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9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0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1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2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3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4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5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6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7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8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9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0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1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2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3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108" y="274638"/>
            <a:ext cx="6859785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3436" y="1905000"/>
            <a:ext cx="4253068" cy="4038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2107" y="3429000"/>
            <a:ext cx="2057936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EA351-7B94-4273-9F16-52702724EC84}" type="datetimeFigureOut">
              <a:rPr lang="en-CA" smtClean="0"/>
              <a:t>27/02/2013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2D735-0330-403B-B73D-588B37CEF8C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6211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" name="frame"/>
          <p:cNvGrpSpPr/>
          <p:nvPr/>
        </p:nvGrpSpPr>
        <p:grpSpPr bwMode="invGray">
          <a:xfrm flipH="1">
            <a:off x="1085908" y="1630822"/>
            <a:ext cx="4719500" cy="4575885"/>
            <a:chOff x="4417839" y="1630821"/>
            <a:chExt cx="6291028" cy="4575885"/>
          </a:xfrm>
        </p:grpSpPr>
        <p:grpSp>
          <p:nvGrpSpPr>
            <p:cNvPr id="615" name="Group 614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7" name="Group 76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3" name="Freeform 84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4" name="Freeform 84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5" name="Freeform 84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6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7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8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9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0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1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2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3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4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5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6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7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8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9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0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1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2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3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4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5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6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7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8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9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0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1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2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3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4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5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6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7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8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9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0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1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2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3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4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5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6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7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8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9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0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1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2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3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4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5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6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7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8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9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0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1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2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3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4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5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6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7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8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9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0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1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2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3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4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5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6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8" name="Group 76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69" name="Freeform 76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0" name="Freeform 76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1" name="Freeform 77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2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3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4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5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6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7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8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9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0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1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2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3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4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5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6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7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8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9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0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1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2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3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4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5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6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7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8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9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0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1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2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3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4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5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6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7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8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9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0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1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2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3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4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5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6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7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8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9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0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1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2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3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4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5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6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7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8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9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0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1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2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3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4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5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6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7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8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9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0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1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2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6" name="Group 615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7" name="Group 61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3" name="Freeform 69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4" name="Freeform 69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5" name="Freeform 69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6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7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8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9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0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1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2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3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4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5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6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7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8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9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0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1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2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3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4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5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6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7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8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9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0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1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2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3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4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5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6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7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8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9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0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1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2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3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4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5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6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7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8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9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0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1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2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3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4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5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6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7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8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9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0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1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2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3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4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5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6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7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8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9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0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1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2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3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4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5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6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8" name="Group 61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19" name="Freeform 61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0" name="Freeform 61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1" name="Freeform 62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2" name="Freeform 621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3" name="Freeform 622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4" name="Freeform 623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5" name="Freeform 624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6" name="Freeform 625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7" name="Freeform 626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8" name="Freeform 627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9" name="Freeform 628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0" name="Freeform 629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1" name="Freeform 630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2" name="Freeform 631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3" name="Freeform 632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4" name="Freeform 633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5" name="Freeform 634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6" name="Freeform 635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7" name="Freeform 636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8" name="Freeform 637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9" name="Freeform 638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0" name="Freeform 639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1" name="Freeform 640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2" name="Freeform 641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3" name="Freeform 642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4" name="Freeform 643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5" name="Freeform 644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6" name="Freeform 645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7" name="Freeform 646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8" name="Freeform 647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9" name="Freeform 648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0" name="Freeform 649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1" name="Freeform 650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2" name="Freeform 651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3" name="Freeform 652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4" name="Freeform 653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5" name="Freeform 654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6" name="Freeform 655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7" name="Freeform 656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8" name="Freeform 657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9" name="Freeform 658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0" name="Freeform 659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1" name="Freeform 660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2" name="Freeform 661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3" name="Freeform 662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4" name="Freeform 663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5" name="Freeform 664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6" name="Freeform 665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7" name="Freeform 666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8" name="Freeform 667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9" name="Freeform 668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0" name="Freeform 669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1" name="Freeform 670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2" name="Freeform 671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3" name="Freeform 672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4" name="Freeform 673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5" name="Freeform 674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6" name="Freeform 675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7" name="Freeform 676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8" name="Freeform 677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9" name="Freeform 678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0" name="Freeform 679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1" name="Freeform 680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2" name="Freeform 681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3" name="Freeform 682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4" name="Freeform 683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5" name="Freeform 684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6" name="Freeform 685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7" name="Freeform 686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8" name="Freeform 687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9" name="Freeform 688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0" name="Freeform 689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1" name="Freeform 690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2" name="Freeform 691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108" y="274638"/>
            <a:ext cx="6859785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09719" y="1884311"/>
            <a:ext cx="4253068" cy="4041648"/>
          </a:xfrm>
          <a:solidFill>
            <a:schemeClr val="bg1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1014" y="3411748"/>
            <a:ext cx="2057936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EA351-7B94-4273-9F16-52702724EC84}" type="datetimeFigureOut">
              <a:rPr lang="en-CA" smtClean="0"/>
              <a:t>27/02/2013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2D735-0330-403B-B73D-588B37CEF8C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17694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2108" y="274638"/>
            <a:ext cx="6859785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2108" y="1905000"/>
            <a:ext cx="6859786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58287" y="6400801"/>
            <a:ext cx="933137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4EA351-7B94-4273-9F16-52702724EC84}" type="datetimeFigureOut">
              <a:rPr lang="en-CA" smtClean="0"/>
              <a:t>27/02/2013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2107" y="6400801"/>
            <a:ext cx="4744685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44419" y="6400801"/>
            <a:ext cx="857475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D2D735-0330-403B-B73D-588B37CEF8C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356364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indent="-27432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4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3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18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47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76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hinooksedge.ab.ca/Framework.php" TargetMode="Externa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LST - Literacy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February 28,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1994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532" y="0"/>
            <a:ext cx="69069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651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 Framework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Process of Changes</a:t>
            </a:r>
          </a:p>
          <a:p>
            <a:r>
              <a:rPr lang="en-US" dirty="0" smtClean="0"/>
              <a:t>Next Steps</a:t>
            </a:r>
          </a:p>
          <a:p>
            <a:pPr lvl="1"/>
            <a:r>
              <a:rPr lang="en-US" sz="2400" dirty="0" smtClean="0"/>
              <a:t>Continue to build framework</a:t>
            </a:r>
          </a:p>
          <a:p>
            <a:pPr lvl="1"/>
            <a:r>
              <a:rPr lang="en-US" sz="2400" dirty="0" smtClean="0"/>
              <a:t>Provide video exemplars of assessment and instructional strategies</a:t>
            </a:r>
          </a:p>
          <a:p>
            <a:pPr lvl="1"/>
            <a:r>
              <a:rPr lang="en-US" sz="2400" dirty="0" smtClean="0"/>
              <a:t>Good programming includes…</a:t>
            </a:r>
          </a:p>
          <a:p>
            <a:pPr lvl="1"/>
            <a:r>
              <a:rPr lang="en-US" sz="2400" dirty="0" smtClean="0"/>
              <a:t>Align with Instructional Leadership</a:t>
            </a:r>
          </a:p>
          <a:p>
            <a:pPr lvl="1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14705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 Framework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4400" dirty="0" smtClean="0"/>
              <a:t>Story Time</a:t>
            </a:r>
          </a:p>
        </p:txBody>
      </p:sp>
    </p:spTree>
    <p:extLst>
      <p:ext uri="{BB962C8B-B14F-4D97-AF65-F5344CB8AC3E}">
        <p14:creationId xmlns:p14="http://schemas.microsoft.com/office/powerpoint/2010/main" val="501879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 Framework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Discuss the strategies that you used to translate the text.</a:t>
            </a:r>
          </a:p>
          <a:p>
            <a:r>
              <a:rPr lang="en-US" dirty="0" smtClean="0"/>
              <a:t>Discuss where each strategy fits within the reading framework.</a:t>
            </a:r>
          </a:p>
          <a:p>
            <a:r>
              <a:rPr lang="en-US" dirty="0" smtClean="0"/>
              <a:t>How can we help students better employ these strategies?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83966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20" y="0"/>
            <a:ext cx="79651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49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Literacy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Discussion</a:t>
            </a:r>
          </a:p>
          <a:p>
            <a:pPr lvl="1"/>
            <a:r>
              <a:rPr lang="en-US" dirty="0" smtClean="0"/>
              <a:t>Feedback on process of Screening/Level A Assessments</a:t>
            </a:r>
          </a:p>
          <a:p>
            <a:pPr lvl="1"/>
            <a:r>
              <a:rPr lang="en-US" dirty="0" smtClean="0"/>
              <a:t>Video </a:t>
            </a:r>
            <a:r>
              <a:rPr lang="en-US" dirty="0" smtClean="0"/>
              <a:t>link</a:t>
            </a:r>
            <a:endParaRPr lang="en-US" dirty="0" smtClean="0"/>
          </a:p>
          <a:p>
            <a:r>
              <a:rPr lang="en-US" dirty="0" smtClean="0"/>
              <a:t>School Data</a:t>
            </a:r>
          </a:p>
          <a:p>
            <a:pPr lvl="1"/>
            <a:r>
              <a:rPr lang="en-US" dirty="0" smtClean="0"/>
              <a:t>Please submit your early data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55655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Literacy Levels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Elementary Group:</a:t>
            </a:r>
          </a:p>
          <a:p>
            <a:pPr lvl="1"/>
            <a:r>
              <a:rPr lang="en-US" dirty="0" smtClean="0"/>
              <a:t>Boardroom</a:t>
            </a:r>
          </a:p>
          <a:p>
            <a:pPr lvl="1"/>
            <a:endParaRPr lang="en-US" dirty="0"/>
          </a:p>
          <a:p>
            <a:r>
              <a:rPr lang="en-US" dirty="0" smtClean="0"/>
              <a:t>Middle/High School Group:</a:t>
            </a:r>
          </a:p>
          <a:p>
            <a:pPr lvl="1"/>
            <a:r>
              <a:rPr lang="en-US" dirty="0" smtClean="0"/>
              <a:t>Caribbean B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35255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Middle/High School Literacy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8342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20" y="0"/>
            <a:ext cx="79651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528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Pre-</a:t>
            </a:r>
          </a:p>
          <a:p>
            <a:r>
              <a:rPr lang="en-US" dirty="0" smtClean="0"/>
              <a:t>During</a:t>
            </a:r>
          </a:p>
          <a:p>
            <a:r>
              <a:rPr lang="en-US" dirty="0" smtClean="0"/>
              <a:t>After</a:t>
            </a:r>
            <a:endParaRPr lang="en-CA" dirty="0"/>
          </a:p>
        </p:txBody>
      </p:sp>
      <p:grpSp>
        <p:nvGrpSpPr>
          <p:cNvPr id="11" name="Group 10"/>
          <p:cNvGrpSpPr/>
          <p:nvPr/>
        </p:nvGrpSpPr>
        <p:grpSpPr>
          <a:xfrm>
            <a:off x="3657600" y="1600200"/>
            <a:ext cx="4343400" cy="4419600"/>
            <a:chOff x="3581400" y="1676400"/>
            <a:chExt cx="4343400" cy="4419600"/>
          </a:xfrm>
        </p:grpSpPr>
        <p:sp>
          <p:nvSpPr>
            <p:cNvPr id="5" name="Isosceles Triangle 4"/>
            <p:cNvSpPr/>
            <p:nvPr/>
          </p:nvSpPr>
          <p:spPr>
            <a:xfrm>
              <a:off x="3581400" y="1676400"/>
              <a:ext cx="4343400" cy="4419600"/>
            </a:xfrm>
            <a:prstGeom prst="triangle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4267200" y="4648200"/>
              <a:ext cx="2971800" cy="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4953000" y="3276600"/>
              <a:ext cx="1600200" cy="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59991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Engagement Group</a:t>
            </a:r>
          </a:p>
          <a:p>
            <a:pPr lvl="1"/>
            <a:r>
              <a:rPr lang="en-US" sz="2400" dirty="0" smtClean="0"/>
              <a:t>Caribbean A</a:t>
            </a:r>
          </a:p>
          <a:p>
            <a:r>
              <a:rPr lang="en-US" dirty="0" smtClean="0"/>
              <a:t>Literacy Groups</a:t>
            </a:r>
          </a:p>
          <a:p>
            <a:pPr lvl="1"/>
            <a:r>
              <a:rPr lang="en-US" sz="2400" dirty="0" smtClean="0"/>
              <a:t>Boardroom</a:t>
            </a:r>
          </a:p>
        </p:txBody>
      </p:sp>
    </p:spTree>
    <p:extLst>
      <p:ext uri="{BB962C8B-B14F-4D97-AF65-F5344CB8AC3E}">
        <p14:creationId xmlns:p14="http://schemas.microsoft.com/office/powerpoint/2010/main" val="4114215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</a:t>
            </a:r>
            <a:endParaRPr lang="en-CA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Traditional</a:t>
            </a:r>
            <a:endParaRPr lang="en-CA" dirty="0"/>
          </a:p>
        </p:txBody>
      </p:sp>
      <p:grpSp>
        <p:nvGrpSpPr>
          <p:cNvPr id="11" name="Group 10"/>
          <p:cNvGrpSpPr/>
          <p:nvPr/>
        </p:nvGrpSpPr>
        <p:grpSpPr>
          <a:xfrm>
            <a:off x="3657600" y="1600200"/>
            <a:ext cx="4343400" cy="4419600"/>
            <a:chOff x="3581400" y="1676400"/>
            <a:chExt cx="4343400" cy="4419600"/>
          </a:xfrm>
        </p:grpSpPr>
        <p:sp>
          <p:nvSpPr>
            <p:cNvPr id="5" name="Isosceles Triangle 4"/>
            <p:cNvSpPr/>
            <p:nvPr/>
          </p:nvSpPr>
          <p:spPr>
            <a:xfrm>
              <a:off x="3581400" y="1676400"/>
              <a:ext cx="4343400" cy="4419600"/>
            </a:xfrm>
            <a:prstGeom prst="triangle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4267200" y="4648200"/>
              <a:ext cx="2971800" cy="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4953000" y="3276600"/>
              <a:ext cx="1600200" cy="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/>
          <p:cNvSpPr txBox="1"/>
          <p:nvPr/>
        </p:nvSpPr>
        <p:spPr>
          <a:xfrm>
            <a:off x="5410200" y="2577959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Pre-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29200" y="3729974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During</a:t>
            </a:r>
            <a:endParaRPr lang="en-CA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05400" y="5105399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After</a:t>
            </a:r>
            <a:endParaRPr lang="en-C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909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</a:t>
            </a:r>
            <a:endParaRPr lang="en-CA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Research</a:t>
            </a:r>
            <a:endParaRPr lang="en-CA" dirty="0"/>
          </a:p>
        </p:txBody>
      </p:sp>
      <p:grpSp>
        <p:nvGrpSpPr>
          <p:cNvPr id="11" name="Group 10"/>
          <p:cNvGrpSpPr/>
          <p:nvPr/>
        </p:nvGrpSpPr>
        <p:grpSpPr>
          <a:xfrm rot="10800000">
            <a:off x="3657600" y="2057400"/>
            <a:ext cx="4343400" cy="4419600"/>
            <a:chOff x="3581400" y="1676400"/>
            <a:chExt cx="4343400" cy="4419600"/>
          </a:xfrm>
        </p:grpSpPr>
        <p:sp>
          <p:nvSpPr>
            <p:cNvPr id="5" name="Isosceles Triangle 4"/>
            <p:cNvSpPr/>
            <p:nvPr/>
          </p:nvSpPr>
          <p:spPr>
            <a:xfrm>
              <a:off x="3581400" y="1676400"/>
              <a:ext cx="4343400" cy="4419600"/>
            </a:xfrm>
            <a:prstGeom prst="triangle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4267200" y="4648200"/>
              <a:ext cx="2971800" cy="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4953000" y="3276600"/>
              <a:ext cx="1600200" cy="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/>
          <p:cNvSpPr txBox="1"/>
          <p:nvPr/>
        </p:nvSpPr>
        <p:spPr>
          <a:xfrm>
            <a:off x="5410200" y="2577959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Pre-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29200" y="3729974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During</a:t>
            </a:r>
            <a:endParaRPr lang="en-CA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05400" y="5105399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After</a:t>
            </a:r>
            <a:endParaRPr lang="en-C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813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Pre-Reading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3 areas that can cause students difficulty when reading a text. Pre-teaching can help.</a:t>
            </a:r>
          </a:p>
          <a:p>
            <a:pPr lvl="1"/>
            <a:r>
              <a:rPr lang="en-US" dirty="0" smtClean="0"/>
              <a:t>Background Knowledge</a:t>
            </a:r>
          </a:p>
          <a:p>
            <a:pPr lvl="1"/>
            <a:r>
              <a:rPr lang="en-US" dirty="0" smtClean="0"/>
              <a:t>Vocabulary</a:t>
            </a:r>
          </a:p>
          <a:p>
            <a:pPr lvl="1"/>
            <a:r>
              <a:rPr lang="en-US" dirty="0" smtClean="0"/>
              <a:t>Text Structure (different than text features)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58919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20" y="0"/>
            <a:ext cx="79651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477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Knowledge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student’s background knowledge is not wrong…so is their understanding?</a:t>
            </a:r>
          </a:p>
          <a:p>
            <a:r>
              <a:rPr lang="en-US" dirty="0" smtClean="0"/>
              <a:t>Activation of background knowledge increase text comprehension.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88087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7624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Dawn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85234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4438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Ready to Read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“What we already know determines to a great extent what we will pay attention to, perceive, learn, remember, and forget”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		</a:t>
            </a:r>
            <a:r>
              <a:rPr lang="en-US" dirty="0" err="1" smtClean="0"/>
              <a:t>Woolfolk</a:t>
            </a:r>
            <a:r>
              <a:rPr lang="en-US" dirty="0" smtClean="0"/>
              <a:t>, 1998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69267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Anticipation Guide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 series of questions or statements related to the topic or point of view of a particular text. Students read and then agree or disagree with each statement.  They then read the text and decide if they still agree or disagree with each statement.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19753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From the Diary of a </a:t>
            </a:r>
            <a:br>
              <a:rPr lang="en-US" sz="3600" dirty="0" smtClean="0"/>
            </a:br>
            <a:r>
              <a:rPr lang="en-US" sz="3600" dirty="0" smtClean="0"/>
              <a:t>Pre-School Teacher</a:t>
            </a:r>
            <a:endParaRPr lang="en-CA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dirty="0"/>
              <a:t>My five-year old students are learning to read.</a:t>
            </a:r>
            <a:br>
              <a:rPr lang="en-CA" dirty="0"/>
            </a:br>
            <a:r>
              <a:rPr lang="en-CA" dirty="0"/>
              <a:t>Yesterday one of them pointed at a picture in a zoo book and said,</a:t>
            </a:r>
            <a:br>
              <a:rPr lang="en-CA" dirty="0"/>
            </a:br>
            <a:r>
              <a:rPr lang="en-CA" dirty="0"/>
              <a:t>"Look at this! It's a </a:t>
            </a:r>
            <a:r>
              <a:rPr lang="en-CA" dirty="0" err="1"/>
              <a:t>frickin</a:t>
            </a:r>
            <a:r>
              <a:rPr lang="en-CA" dirty="0"/>
              <a:t>' elephant!"</a:t>
            </a:r>
            <a:br>
              <a:rPr lang="en-CA" dirty="0"/>
            </a:br>
            <a:r>
              <a:rPr lang="en-CA" dirty="0"/>
              <a:t/>
            </a:r>
            <a:br>
              <a:rPr lang="en-CA" dirty="0"/>
            </a:br>
            <a:r>
              <a:rPr lang="en-CA" dirty="0"/>
              <a:t>I took a deep breath, and then asked..." What did you call it?"</a:t>
            </a:r>
            <a:br>
              <a:rPr lang="en-CA" dirty="0"/>
            </a:br>
            <a:r>
              <a:rPr lang="en-CA" dirty="0"/>
              <a:t/>
            </a:r>
            <a:br>
              <a:rPr lang="en-CA" dirty="0"/>
            </a:br>
            <a:r>
              <a:rPr lang="en-CA" dirty="0"/>
              <a:t>"It's a </a:t>
            </a:r>
            <a:r>
              <a:rPr lang="en-CA" dirty="0" err="1"/>
              <a:t>frickin</a:t>
            </a:r>
            <a:r>
              <a:rPr lang="en-CA" dirty="0"/>
              <a:t>' elephant! It says so on the picture!"</a:t>
            </a:r>
            <a:br>
              <a:rPr lang="en-CA" dirty="0"/>
            </a:br>
            <a:r>
              <a:rPr lang="en-CA" dirty="0"/>
              <a:t/>
            </a:r>
            <a:br>
              <a:rPr lang="en-CA" dirty="0"/>
            </a:br>
            <a:r>
              <a:rPr lang="en-CA" dirty="0"/>
              <a:t>And so it does...</a:t>
            </a:r>
          </a:p>
        </p:txBody>
      </p:sp>
    </p:spTree>
    <p:extLst>
      <p:ext uri="{BB962C8B-B14F-4D97-AF65-F5344CB8AC3E}">
        <p14:creationId xmlns:p14="http://schemas.microsoft.com/office/powerpoint/2010/main" val="4246896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of Anticipation Guide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Help students to activate prior knowledge and experience and think about ideas that students will be reading about. 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Encourage students to make a personal connection with a topic so that they can integrate new knowledge with their background experience and prior knowledge. </a:t>
            </a:r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55144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CA" dirty="0" smtClean="0"/>
          </a:p>
          <a:p>
            <a:pPr marL="0" indent="0" algn="ctr">
              <a:buNone/>
            </a:pPr>
            <a:r>
              <a:rPr lang="en-CA" sz="7200" dirty="0" smtClean="0"/>
              <a:t>Activity</a:t>
            </a:r>
            <a:endParaRPr lang="en-CA" sz="7200" dirty="0"/>
          </a:p>
        </p:txBody>
      </p:sp>
    </p:spTree>
    <p:extLst>
      <p:ext uri="{BB962C8B-B14F-4D97-AF65-F5344CB8AC3E}">
        <p14:creationId xmlns:p14="http://schemas.microsoft.com/office/powerpoint/2010/main" val="2147940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Differentiation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Put students in pairs to complete the anticipation guide if they are having trouble making connections with the theme or topic or if they are having trouble with the language. </a:t>
            </a:r>
          </a:p>
          <a:p>
            <a:endParaRPr lang="en-US" dirty="0" smtClean="0"/>
          </a:p>
          <a:p>
            <a:r>
              <a:rPr lang="en-US" dirty="0" smtClean="0"/>
              <a:t>Divide the class into small groups of 4 or 5 and ask them to tally and chart their responses before participating in a whole-class discussion.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Read statements aloud. 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62000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3702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Sort and Predict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Vocabulary has been selected from a grade 6 geometry unit.  </a:t>
            </a:r>
          </a:p>
          <a:p>
            <a:r>
              <a:rPr lang="en-US" dirty="0" smtClean="0"/>
              <a:t>Review the vocabulary.</a:t>
            </a:r>
          </a:p>
          <a:p>
            <a:r>
              <a:rPr lang="en-US" dirty="0" smtClean="0"/>
              <a:t>Place them in the category you feel it fits best in.  You have 5 minutes.</a:t>
            </a:r>
          </a:p>
          <a:p>
            <a:r>
              <a:rPr lang="en-US" dirty="0" smtClean="0"/>
              <a:t>Turn to the person on your right and share your answers.  Discuss your similarities </a:t>
            </a:r>
            <a:r>
              <a:rPr lang="en-US" smtClean="0"/>
              <a:t>and differences.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8296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3235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During Reading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key is to help students think and read at the same time.</a:t>
            </a:r>
          </a:p>
          <a:p>
            <a:r>
              <a:rPr lang="en-US" dirty="0" smtClean="0"/>
              <a:t>“Students should never read without a pen in their hand.” – Irene </a:t>
            </a:r>
            <a:r>
              <a:rPr lang="en-US" dirty="0" err="1" smtClean="0"/>
              <a:t>Heffel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19532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During Reading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Strategies help students make connections, monitor understanding and deepen understanding.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42081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During Reading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Have you ever seen a student (or some adults) highlight notes from a textbook?</a:t>
            </a:r>
          </a:p>
          <a:p>
            <a:r>
              <a:rPr lang="en-US" dirty="0" smtClean="0"/>
              <a:t>Some people use highlighting as a way to pay attention…but it can be overused.</a:t>
            </a:r>
          </a:p>
          <a:p>
            <a:r>
              <a:rPr lang="en-US" dirty="0" smtClean="0"/>
              <a:t>Highlighting should be used as a tool to identify important information.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60149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Highlighting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Look carefully at first and last sentences.</a:t>
            </a:r>
          </a:p>
          <a:p>
            <a:r>
              <a:rPr lang="en-US" dirty="0" smtClean="0"/>
              <a:t>Only necessary words and phrases</a:t>
            </a:r>
          </a:p>
          <a:p>
            <a:r>
              <a:rPr lang="en-US" dirty="0" smtClean="0"/>
              <a:t>Don’t get thrown off by details. They emphasize the main ideas.</a:t>
            </a:r>
          </a:p>
          <a:p>
            <a:r>
              <a:rPr lang="en-US" dirty="0" smtClean="0"/>
              <a:t>Make notes next to highlights (connections)</a:t>
            </a:r>
          </a:p>
          <a:p>
            <a:r>
              <a:rPr lang="en-US" dirty="0" smtClean="0"/>
              <a:t>Cue words – followed by important information</a:t>
            </a:r>
          </a:p>
          <a:p>
            <a:r>
              <a:rPr lang="en-US" dirty="0" smtClean="0"/>
              <a:t>Text features</a:t>
            </a:r>
          </a:p>
          <a:p>
            <a:r>
              <a:rPr lang="en-US" dirty="0" smtClean="0"/>
              <a:t>Surprising Information</a:t>
            </a:r>
          </a:p>
          <a:p>
            <a:r>
              <a:rPr lang="en-US" dirty="0" smtClean="0"/>
              <a:t>No more than one third of a paragraph should be highlighted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5513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From the Diary of a Pre-School Teacher</a:t>
            </a:r>
            <a:endParaRPr lang="en-CA" dirty="0"/>
          </a:p>
        </p:txBody>
      </p:sp>
      <p:pic>
        <p:nvPicPr>
          <p:cNvPr id="1026" name="Picture 2" descr="d:\users\jsalmon.CESD\AppData\Local\Microsoft\Windows\Temporary Internet Files\Content.IE5\02XGD9YL\MP900427751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4059" y="1536700"/>
            <a:ext cx="3123882" cy="4589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4800" dirty="0" smtClean="0"/>
          </a:p>
          <a:p>
            <a:pPr marL="0" indent="0" algn="ctr">
              <a:buNone/>
            </a:pPr>
            <a:r>
              <a:rPr lang="en-US" sz="4800" dirty="0" smtClean="0"/>
              <a:t>African Elephant</a:t>
            </a:r>
            <a:endParaRPr lang="en-CA" sz="4800" dirty="0"/>
          </a:p>
        </p:txBody>
      </p:sp>
    </p:spTree>
    <p:extLst>
      <p:ext uri="{BB962C8B-B14F-4D97-AF65-F5344CB8AC3E}">
        <p14:creationId xmlns:p14="http://schemas.microsoft.com/office/powerpoint/2010/main" val="1675830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7400"/>
            <a:ext cx="533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 of Highlighting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Good </a:t>
            </a:r>
            <a:br>
              <a:rPr lang="en-US" dirty="0" smtClean="0"/>
            </a:br>
            <a:r>
              <a:rPr lang="en-US" dirty="0" smtClean="0"/>
              <a:t>or </a:t>
            </a:r>
            <a:br>
              <a:rPr lang="en-US" dirty="0" smtClean="0"/>
            </a:br>
            <a:r>
              <a:rPr lang="en-US" dirty="0" smtClean="0"/>
              <a:t>Needs Improvement?</a:t>
            </a:r>
            <a:endParaRPr lang="en-C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267220"/>
            <a:ext cx="2419650" cy="6316144"/>
          </a:xfrm>
        </p:spPr>
      </p:pic>
    </p:spTree>
    <p:extLst>
      <p:ext uri="{BB962C8B-B14F-4D97-AF65-F5344CB8AC3E}">
        <p14:creationId xmlns:p14="http://schemas.microsoft.com/office/powerpoint/2010/main" val="2739755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CA" dirty="0" smtClean="0"/>
          </a:p>
          <a:p>
            <a:pPr marL="0" indent="0" algn="ctr">
              <a:buNone/>
            </a:pPr>
            <a:r>
              <a:rPr lang="en-CA" sz="7200" dirty="0" smtClean="0"/>
              <a:t>Activity</a:t>
            </a:r>
            <a:endParaRPr lang="en-CA" sz="7200" dirty="0"/>
          </a:p>
        </p:txBody>
      </p:sp>
    </p:spTree>
    <p:extLst>
      <p:ext uri="{BB962C8B-B14F-4D97-AF65-F5344CB8AC3E}">
        <p14:creationId xmlns:p14="http://schemas.microsoft.com/office/powerpoint/2010/main" val="1805435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Reading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reading, strategies are used to help students process ideas and apply knowledge.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03876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to go for more…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>
                <a:hlinkClick r:id="rId2"/>
              </a:rPr>
              <a:t>www.chinooksedge.ab.ca/Framework.php</a:t>
            </a:r>
            <a:endParaRPr lang="en-CA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96444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to the Boardroom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76610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 Framework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Process of Change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19293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0"/>
            <a:ext cx="3957320" cy="31242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57"/>
          <a:stretch/>
        </p:blipFill>
        <p:spPr>
          <a:xfrm>
            <a:off x="4820898" y="0"/>
            <a:ext cx="3804022" cy="3124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450611"/>
            <a:ext cx="3804022" cy="3407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747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20" y="0"/>
            <a:ext cx="79651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96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 Framework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Process of Changes</a:t>
            </a:r>
          </a:p>
          <a:p>
            <a:r>
              <a:rPr lang="en-US" dirty="0" smtClean="0"/>
              <a:t>Next Steps</a:t>
            </a:r>
          </a:p>
          <a:p>
            <a:pPr lvl="1"/>
            <a:r>
              <a:rPr lang="en-US" sz="2400" dirty="0" smtClean="0"/>
              <a:t>Continue to build framework</a:t>
            </a:r>
          </a:p>
          <a:p>
            <a:pPr lvl="1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78602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20" y="0"/>
            <a:ext cx="79651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439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alkboard">
  <a:themeElements>
    <a:clrScheme name="Composite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Chalkboard</Template>
  <TotalTime>303</TotalTime>
  <Words>648</Words>
  <Application>Microsoft Office PowerPoint</Application>
  <PresentationFormat>On-screen Show (4:3)</PresentationFormat>
  <Paragraphs>124</Paragraphs>
  <Slides>44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Chalkboard</vt:lpstr>
      <vt:lpstr>LST - Literacy</vt:lpstr>
      <vt:lpstr>Groups</vt:lpstr>
      <vt:lpstr>From the Diary of a  Pre-School Teacher</vt:lpstr>
      <vt:lpstr>From the Diary of a Pre-School Teacher</vt:lpstr>
      <vt:lpstr>Reading Framework</vt:lpstr>
      <vt:lpstr>PowerPoint Presentation</vt:lpstr>
      <vt:lpstr>PowerPoint Presentation</vt:lpstr>
      <vt:lpstr>Reading Framework</vt:lpstr>
      <vt:lpstr>PowerPoint Presentation</vt:lpstr>
      <vt:lpstr>PowerPoint Presentation</vt:lpstr>
      <vt:lpstr>Reading Framework</vt:lpstr>
      <vt:lpstr>Reading Framework</vt:lpstr>
      <vt:lpstr>Reading Framework</vt:lpstr>
      <vt:lpstr>PowerPoint Presentation</vt:lpstr>
      <vt:lpstr>Literacy</vt:lpstr>
      <vt:lpstr>Literacy Levels</vt:lpstr>
      <vt:lpstr>Middle/High School Literacy</vt:lpstr>
      <vt:lpstr>PowerPoint Presentation</vt:lpstr>
      <vt:lpstr>Strategies</vt:lpstr>
      <vt:lpstr>Strategies</vt:lpstr>
      <vt:lpstr>Strategies</vt:lpstr>
      <vt:lpstr>Pre-Reading</vt:lpstr>
      <vt:lpstr>PowerPoint Presentation</vt:lpstr>
      <vt:lpstr>Background Knowledge</vt:lpstr>
      <vt:lpstr>PowerPoint Presentation</vt:lpstr>
      <vt:lpstr>Dawn</vt:lpstr>
      <vt:lpstr>PowerPoint Presentation</vt:lpstr>
      <vt:lpstr>Getting Ready to Read</vt:lpstr>
      <vt:lpstr>Anticipation Guide</vt:lpstr>
      <vt:lpstr>Purpose of Anticipation Guide</vt:lpstr>
      <vt:lpstr>PowerPoint Presentation</vt:lpstr>
      <vt:lpstr>Differentiation</vt:lpstr>
      <vt:lpstr>PowerPoint Presentation</vt:lpstr>
      <vt:lpstr>Sort and Predict</vt:lpstr>
      <vt:lpstr>PowerPoint Presentation</vt:lpstr>
      <vt:lpstr>During Reading</vt:lpstr>
      <vt:lpstr>During Reading</vt:lpstr>
      <vt:lpstr>During Reading</vt:lpstr>
      <vt:lpstr>Highlighting</vt:lpstr>
      <vt:lpstr>Example of Highlighting  Good  or  Needs Improvement?</vt:lpstr>
      <vt:lpstr>PowerPoint Presentation</vt:lpstr>
      <vt:lpstr>After Reading</vt:lpstr>
      <vt:lpstr>Where to go for more…</vt:lpstr>
      <vt:lpstr>Back to the Boardroom</vt:lpstr>
    </vt:vector>
  </TitlesOfParts>
  <Company>Chinook's Edge School Division No. 73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Services LST</dc:title>
  <dc:creator>Technology Services</dc:creator>
  <cp:lastModifiedBy>Technology Services</cp:lastModifiedBy>
  <cp:revision>18</cp:revision>
  <dcterms:created xsi:type="dcterms:W3CDTF">2013-02-27T19:15:21Z</dcterms:created>
  <dcterms:modified xsi:type="dcterms:W3CDTF">2013-02-28T04:52:45Z</dcterms:modified>
</cp:coreProperties>
</file>